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81" r:id="rId2"/>
    <p:sldId id="286" r:id="rId3"/>
    <p:sldId id="256" r:id="rId4"/>
    <p:sldId id="257" r:id="rId5"/>
    <p:sldId id="258" r:id="rId6"/>
    <p:sldId id="259" r:id="rId7"/>
    <p:sldId id="273" r:id="rId8"/>
    <p:sldId id="260" r:id="rId9"/>
    <p:sldId id="261" r:id="rId10"/>
    <p:sldId id="262" r:id="rId11"/>
    <p:sldId id="263" r:id="rId12"/>
    <p:sldId id="287" r:id="rId13"/>
    <p:sldId id="288" r:id="rId14"/>
    <p:sldId id="289" r:id="rId15"/>
    <p:sldId id="290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4" r:id="rId24"/>
    <p:sldId id="275" r:id="rId25"/>
    <p:sldId id="279" r:id="rId26"/>
    <p:sldId id="276" r:id="rId27"/>
    <p:sldId id="277" r:id="rId28"/>
    <p:sldId id="278" r:id="rId29"/>
    <p:sldId id="280" r:id="rId30"/>
    <p:sldId id="282" r:id="rId31"/>
    <p:sldId id="283" r:id="rId32"/>
    <p:sldId id="285" r:id="rId33"/>
    <p:sldId id="284" r:id="rId34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9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ED8A-9750-4BEB-BDA5-965D16872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A615F-4D24-452A-A979-EF826FCD0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6F484-E843-449D-B681-F6B420330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4A1D-F8EE-4EA6-847C-03E53ABBEE8B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40B50-6129-450D-A3CF-EC004C53A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CE86D-777B-44DD-AE90-EB88B17D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CABC5-E48C-416D-AAD8-AA0A09958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7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61738-3F75-45B2-906F-086C133AC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3B76B-D7D4-4AE1-8FD0-0D1E2E27D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53EE7-1FAE-4DD1-8015-7CF740DDB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4A1D-F8EE-4EA6-847C-03E53ABBEE8B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DE898-9062-46F5-A694-9A0A63C2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FD467-203B-455A-A5AB-B83039D65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CABC5-E48C-416D-AAD8-AA0A09958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2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9A8969-18D8-47EB-8C7C-1F8A0434E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B78DE-4DF9-40FF-88D2-D30D34B3B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34B94-026D-4403-80AD-A9A9DE63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4A1D-F8EE-4EA6-847C-03E53ABBEE8B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79001-AAFF-4C01-8684-328E13FF9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22A54-2BF6-468C-9580-A1BE02B4A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CABC5-E48C-416D-AAD8-AA0A09958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19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A7703-C1AA-4C15-AE63-9A740135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82E2-1B73-409C-85E3-E6025B24D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38894-278F-4B3C-BBD6-1AE822E18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4A1D-F8EE-4EA6-847C-03E53ABBEE8B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555D9-7EB3-42F7-B280-ED8325EA8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7D1C9-2604-4AEF-9753-EC6226AA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CABC5-E48C-416D-AAD8-AA0A09958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45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DB80-9AEE-49E4-AA82-1F4C964C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B1222-B345-41CC-9A87-5D9A094F4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869CF-9266-4FCF-B50F-D5B1F6549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4A1D-F8EE-4EA6-847C-03E53ABBEE8B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AC610-638B-4D87-A130-67F0A4E8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1987E-33AE-4167-9F23-EE6C5DC1C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CABC5-E48C-416D-AAD8-AA0A09958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75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99E3E-606D-4BF2-8A13-CACF6B555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EE0E1-D928-48BC-9F61-FC08E82D5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8F1B8-B13B-48AD-99AF-818A451D7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184DB-422F-4B4F-B6E7-3DBF1BA7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4A1D-F8EE-4EA6-847C-03E53ABBEE8B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E8072-51FB-48B6-8D8B-1637A9F88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F3663-CCF1-423B-BA5B-08C7AC84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CABC5-E48C-416D-AAD8-AA0A09958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26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7F4D9-245E-4FD5-860C-446ECBC81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3310B-E26C-4D53-AEB6-BE4E20151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C3C59-6D62-4761-9CFF-28CA89943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410CB9-A6CC-41CB-A931-D54CC3396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3D0FF-33EC-4770-85FC-4CE47174E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810CDC-D1A1-4E83-90F7-BF04F53BB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4A1D-F8EE-4EA6-847C-03E53ABBEE8B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40599C-9A80-421A-8695-3616FBE0E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0B31C-A4F2-4E2B-9AC0-BF06E2170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CABC5-E48C-416D-AAD8-AA0A09958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44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4833F-F576-4FCE-8575-37066F0BA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A9BB59-4C7C-4013-ADBE-3F74FA43E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4A1D-F8EE-4EA6-847C-03E53ABBEE8B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0584A-698D-433B-98AB-907EFA061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A7619-1680-47B5-A1C8-B1C4B0510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CABC5-E48C-416D-AAD8-AA0A09958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02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B51512-6A48-4AA0-BF55-9A3FB72A2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4A1D-F8EE-4EA6-847C-03E53ABBEE8B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366CA-9C0E-449A-948A-A60EAB003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5840D-F32D-4FA9-9032-8A2EF5AA3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CABC5-E48C-416D-AAD8-AA0A09958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41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47DA8-E565-4939-AD0C-A1374DC95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39FE0-61FA-46F0-BE1C-A17F9A886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73038-CC66-411F-8AC7-1CB3812BE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31458-EF83-446D-BB35-895FDAAE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4A1D-F8EE-4EA6-847C-03E53ABBEE8B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067D8-81CF-43AA-8265-9FC2A8CA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22E95-576D-44CB-9A8C-D48575F7A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CABC5-E48C-416D-AAD8-AA0A09958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04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70276-7CDC-4A60-80D7-19102089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19EFC7-1AFB-4344-BE4F-727E854CE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250F8C-BE3D-4373-8BBB-84CCFB0A0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1D7F6-906F-4358-B37C-72F65290C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54A1D-F8EE-4EA6-847C-03E53ABBEE8B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E3719-F151-4890-89A3-22E65621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7934F-41C3-47E9-85DB-6F69DABED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CABC5-E48C-416D-AAD8-AA0A09958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7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8A269A-44E4-4B68-B5D9-550A1A845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77425-6A3D-4F85-85CE-FDC8BC272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B18BA-13FE-456D-93EB-8D1648970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54A1D-F8EE-4EA6-847C-03E53ABBEE8B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A6501-C27B-4030-BBE4-58A07AD10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FA0B0-05E0-4DEA-A02B-8571A72A4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CABC5-E48C-416D-AAD8-AA0A09958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2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reference/join.html" TargetMode="External"/><Relationship Id="rId2" Type="http://schemas.openxmlformats.org/officeDocument/2006/relationships/hyperlink" Target="https://hollyemblem.medium.com/joining-data-with-dplyr-in-r-874698eb8898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5CAEF2-1BF6-4315-B72F-FC6746072617}"/>
              </a:ext>
            </a:extLst>
          </p:cNvPr>
          <p:cNvSpPr txBox="1"/>
          <p:nvPr/>
        </p:nvSpPr>
        <p:spPr>
          <a:xfrm>
            <a:off x="490964" y="2869401"/>
            <a:ext cx="978184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Scatter plots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Bar plots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Data over 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Heat maps, geographical maps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UNIONS and JOIN (in Tableau and 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DC453-B0E4-4977-B99A-EEF5BB6ACD19}"/>
              </a:ext>
            </a:extLst>
          </p:cNvPr>
          <p:cNvSpPr txBox="1"/>
          <p:nvPr/>
        </p:nvSpPr>
        <p:spPr>
          <a:xfrm>
            <a:off x="604065" y="1842461"/>
            <a:ext cx="6696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u="sng" dirty="0"/>
              <a:t>Our topics for this lecture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ABE24-F3FA-4204-8751-95E636935717}"/>
              </a:ext>
            </a:extLst>
          </p:cNvPr>
          <p:cNvSpPr txBox="1"/>
          <p:nvPr/>
        </p:nvSpPr>
        <p:spPr>
          <a:xfrm>
            <a:off x="2188028" y="475090"/>
            <a:ext cx="70705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Visualizing data with TABLEAU</a:t>
            </a:r>
          </a:p>
        </p:txBody>
      </p:sp>
    </p:spTree>
    <p:extLst>
      <p:ext uri="{BB962C8B-B14F-4D97-AF65-F5344CB8AC3E}">
        <p14:creationId xmlns:p14="http://schemas.microsoft.com/office/powerpoint/2010/main" val="3352338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5ED08-C0B5-4F01-9E27-E86388379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27"/>
          <a:stretch/>
        </p:blipFill>
        <p:spPr>
          <a:xfrm>
            <a:off x="212036" y="632997"/>
            <a:ext cx="5340626" cy="2796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FAAF9-0B20-4AF8-9BF6-710FE7D49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77"/>
          <a:stretch/>
        </p:blipFill>
        <p:spPr>
          <a:xfrm>
            <a:off x="5989983" y="459901"/>
            <a:ext cx="5735982" cy="2969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8B261-926C-4AD6-B884-783AE498A6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27"/>
          <a:stretch/>
        </p:blipFill>
        <p:spPr>
          <a:xfrm>
            <a:off x="212035" y="3575603"/>
            <a:ext cx="5340627" cy="2796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50430-33BD-49D4-BBB7-A21BEAE1B3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230"/>
          <a:stretch/>
        </p:blipFill>
        <p:spPr>
          <a:xfrm>
            <a:off x="5989983" y="3575603"/>
            <a:ext cx="5632174" cy="28756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BC0FBF-688D-4EC8-A042-D1FF3E7328B6}"/>
              </a:ext>
            </a:extLst>
          </p:cNvPr>
          <p:cNvSpPr/>
          <p:nvPr/>
        </p:nvSpPr>
        <p:spPr>
          <a:xfrm>
            <a:off x="212035" y="459901"/>
            <a:ext cx="5447085" cy="2969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71A9EF-0E81-4505-9A0A-D343E5B6BB1D}"/>
              </a:ext>
            </a:extLst>
          </p:cNvPr>
          <p:cNvSpPr/>
          <p:nvPr/>
        </p:nvSpPr>
        <p:spPr>
          <a:xfrm>
            <a:off x="5902960" y="459901"/>
            <a:ext cx="5943600" cy="2969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D8E08-55AF-46CF-B2A4-4D3A8387A034}"/>
              </a:ext>
            </a:extLst>
          </p:cNvPr>
          <p:cNvSpPr/>
          <p:nvPr/>
        </p:nvSpPr>
        <p:spPr>
          <a:xfrm>
            <a:off x="212035" y="3575603"/>
            <a:ext cx="5558845" cy="2822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F081E-B26D-4464-A882-C0DD654BECA9}"/>
              </a:ext>
            </a:extLst>
          </p:cNvPr>
          <p:cNvSpPr/>
          <p:nvPr/>
        </p:nvSpPr>
        <p:spPr>
          <a:xfrm>
            <a:off x="5989983" y="3575603"/>
            <a:ext cx="5943600" cy="2969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83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73C508-449A-4C69-9E0F-8AE2A97CD99A}"/>
              </a:ext>
            </a:extLst>
          </p:cNvPr>
          <p:cNvSpPr txBox="1"/>
          <p:nvPr/>
        </p:nvSpPr>
        <p:spPr>
          <a:xfrm>
            <a:off x="4251303" y="357809"/>
            <a:ext cx="3445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Reference 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51603-FB03-4C73-99FB-2DB4E24C7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84"/>
          <a:stretch/>
        </p:blipFill>
        <p:spPr>
          <a:xfrm>
            <a:off x="430695" y="1912041"/>
            <a:ext cx="5393635" cy="2818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86225B-353A-4C7D-9ADE-04D007321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84"/>
          <a:stretch/>
        </p:blipFill>
        <p:spPr>
          <a:xfrm>
            <a:off x="6260315" y="1912041"/>
            <a:ext cx="5393635" cy="28189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FCAA9E-4BE0-40FA-A292-B16EE952D622}"/>
              </a:ext>
            </a:extLst>
          </p:cNvPr>
          <p:cNvSpPr/>
          <p:nvPr/>
        </p:nvSpPr>
        <p:spPr>
          <a:xfrm>
            <a:off x="430695" y="1912041"/>
            <a:ext cx="5500991" cy="2903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458CD5-7B7A-477C-A782-2689A787D2EA}"/>
              </a:ext>
            </a:extLst>
          </p:cNvPr>
          <p:cNvSpPr/>
          <p:nvPr/>
        </p:nvSpPr>
        <p:spPr>
          <a:xfrm>
            <a:off x="6096000" y="1912041"/>
            <a:ext cx="5750560" cy="2903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61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DC0506-3ED0-49CD-972D-398E0EE78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19"/>
          <a:stretch/>
        </p:blipFill>
        <p:spPr>
          <a:xfrm>
            <a:off x="124866" y="1309730"/>
            <a:ext cx="6242638" cy="32439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8B4615-0A68-47B4-B188-826292E5B519}"/>
              </a:ext>
            </a:extLst>
          </p:cNvPr>
          <p:cNvSpPr txBox="1"/>
          <p:nvPr/>
        </p:nvSpPr>
        <p:spPr>
          <a:xfrm>
            <a:off x="2242456" y="348343"/>
            <a:ext cx="65147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Colors with Calculated Field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9B208-78ED-4F5A-9DFC-97632D5DE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95"/>
          <a:stretch/>
        </p:blipFill>
        <p:spPr>
          <a:xfrm>
            <a:off x="6107525" y="3672165"/>
            <a:ext cx="5959609" cy="308090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5AD0C7-A040-42A2-9D3B-5A99FE0FF7F4}"/>
              </a:ext>
            </a:extLst>
          </p:cNvPr>
          <p:cNvCxnSpPr/>
          <p:nvPr/>
        </p:nvCxnSpPr>
        <p:spPr>
          <a:xfrm>
            <a:off x="9797145" y="5147302"/>
            <a:ext cx="34834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631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B6CF72-63D9-4729-91DA-06C597DE9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14"/>
          <a:stretch/>
        </p:blipFill>
        <p:spPr>
          <a:xfrm>
            <a:off x="446314" y="753379"/>
            <a:ext cx="10787743" cy="5721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5DDB21-AB44-47BF-9AD9-74FD8E2D02AB}"/>
              </a:ext>
            </a:extLst>
          </p:cNvPr>
          <p:cNvSpPr txBox="1"/>
          <p:nvPr/>
        </p:nvSpPr>
        <p:spPr>
          <a:xfrm>
            <a:off x="2481942" y="130629"/>
            <a:ext cx="65147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Colors with Calculated Field</a:t>
            </a:r>
          </a:p>
        </p:txBody>
      </p:sp>
    </p:spTree>
    <p:extLst>
      <p:ext uri="{BB962C8B-B14F-4D97-AF65-F5344CB8AC3E}">
        <p14:creationId xmlns:p14="http://schemas.microsoft.com/office/powerpoint/2010/main" val="68348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D6E719-7CB2-497E-84D0-1EF8B9AEA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03"/>
          <a:stretch/>
        </p:blipFill>
        <p:spPr>
          <a:xfrm>
            <a:off x="544285" y="903514"/>
            <a:ext cx="10712816" cy="56823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B7E947-AF1A-4641-BEFE-E3D130444D7E}"/>
              </a:ext>
            </a:extLst>
          </p:cNvPr>
          <p:cNvSpPr txBox="1"/>
          <p:nvPr/>
        </p:nvSpPr>
        <p:spPr>
          <a:xfrm>
            <a:off x="2307770" y="239488"/>
            <a:ext cx="65147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Colors with Calculated Field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3371F-A3C8-4CB6-AE87-BCF3A614BD8D}"/>
              </a:ext>
            </a:extLst>
          </p:cNvPr>
          <p:cNvSpPr/>
          <p:nvPr/>
        </p:nvSpPr>
        <p:spPr>
          <a:xfrm>
            <a:off x="544285" y="1008929"/>
            <a:ext cx="10712816" cy="55769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34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328D13-AE0C-4603-B699-B4985E484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75"/>
          <a:stretch/>
        </p:blipFill>
        <p:spPr>
          <a:xfrm>
            <a:off x="435428" y="718457"/>
            <a:ext cx="11473543" cy="5932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5BAEAC-6D80-4B4B-9000-68DB9010A39E}"/>
              </a:ext>
            </a:extLst>
          </p:cNvPr>
          <p:cNvSpPr txBox="1"/>
          <p:nvPr/>
        </p:nvSpPr>
        <p:spPr>
          <a:xfrm>
            <a:off x="2514598" y="97971"/>
            <a:ext cx="65147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Colors with Calculated Field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057E0F-2E32-4042-A7C2-64964CE61ED0}"/>
              </a:ext>
            </a:extLst>
          </p:cNvPr>
          <p:cNvSpPr/>
          <p:nvPr/>
        </p:nvSpPr>
        <p:spPr>
          <a:xfrm>
            <a:off x="435428" y="867412"/>
            <a:ext cx="11473543" cy="5783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65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8C1BB4-2793-425C-8CEF-B0EC624A2C84}"/>
              </a:ext>
            </a:extLst>
          </p:cNvPr>
          <p:cNvSpPr txBox="1"/>
          <p:nvPr/>
        </p:nvSpPr>
        <p:spPr>
          <a:xfrm>
            <a:off x="4404992" y="0"/>
            <a:ext cx="37087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Data over time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D2F544-879F-45C7-A751-F3DC83305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78"/>
          <a:stretch/>
        </p:blipFill>
        <p:spPr>
          <a:xfrm>
            <a:off x="159028" y="801898"/>
            <a:ext cx="5460622" cy="27866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16E24F-A8F4-4AAA-9692-52B988ED7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058"/>
          <a:stretch/>
        </p:blipFill>
        <p:spPr>
          <a:xfrm>
            <a:off x="5931704" y="918007"/>
            <a:ext cx="5460622" cy="2670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F7C78D-C3DC-4215-85E5-27D5634E30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98"/>
          <a:stretch/>
        </p:blipFill>
        <p:spPr>
          <a:xfrm>
            <a:off x="159028" y="3803446"/>
            <a:ext cx="5379091" cy="2859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7263AC-C800-4EDC-A70F-4BC1BE50CB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909"/>
          <a:stretch/>
        </p:blipFill>
        <p:spPr>
          <a:xfrm>
            <a:off x="5931704" y="3803446"/>
            <a:ext cx="5460622" cy="28593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7172F5-0A67-4EF9-AC9C-6F0731DB39C3}"/>
              </a:ext>
            </a:extLst>
          </p:cNvPr>
          <p:cNvSpPr/>
          <p:nvPr/>
        </p:nvSpPr>
        <p:spPr>
          <a:xfrm>
            <a:off x="159028" y="833412"/>
            <a:ext cx="5561052" cy="2844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B2E946-D875-45E1-A9E0-B3E0D386319C}"/>
              </a:ext>
            </a:extLst>
          </p:cNvPr>
          <p:cNvSpPr/>
          <p:nvPr/>
        </p:nvSpPr>
        <p:spPr>
          <a:xfrm>
            <a:off x="5842000" y="833412"/>
            <a:ext cx="5750560" cy="28445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123DBF-5A1F-4174-A03F-98F5F0489F87}"/>
              </a:ext>
            </a:extLst>
          </p:cNvPr>
          <p:cNvSpPr/>
          <p:nvPr/>
        </p:nvSpPr>
        <p:spPr>
          <a:xfrm>
            <a:off x="159028" y="3803446"/>
            <a:ext cx="5561052" cy="29529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BD6F2-2EE6-4C46-A798-CE95178F4128}"/>
              </a:ext>
            </a:extLst>
          </p:cNvPr>
          <p:cNvSpPr/>
          <p:nvPr/>
        </p:nvSpPr>
        <p:spPr>
          <a:xfrm>
            <a:off x="5931704" y="3803446"/>
            <a:ext cx="5750560" cy="29529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78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B51B00-57B8-4428-A96D-C8651E1CC435}"/>
              </a:ext>
            </a:extLst>
          </p:cNvPr>
          <p:cNvSpPr txBox="1"/>
          <p:nvPr/>
        </p:nvSpPr>
        <p:spPr>
          <a:xfrm>
            <a:off x="4394151" y="-5393"/>
            <a:ext cx="26356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Heat maps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3259A-8A96-4F01-9383-F703A4BCD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66"/>
          <a:stretch/>
        </p:blipFill>
        <p:spPr>
          <a:xfrm>
            <a:off x="86381" y="767797"/>
            <a:ext cx="6009619" cy="29488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25F91A-3A04-4787-9905-04EF3B509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127"/>
          <a:stretch/>
        </p:blipFill>
        <p:spPr>
          <a:xfrm>
            <a:off x="6261410" y="767797"/>
            <a:ext cx="5844209" cy="2855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6ADCFE-489C-4E24-A6B0-0A3406757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406"/>
          <a:stretch/>
        </p:blipFill>
        <p:spPr>
          <a:xfrm>
            <a:off x="6386471" y="3915919"/>
            <a:ext cx="5594086" cy="2882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7A7FAD-3D19-4AD6-927D-2B4308DE4D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27"/>
          <a:stretch/>
        </p:blipFill>
        <p:spPr>
          <a:xfrm>
            <a:off x="411301" y="3851773"/>
            <a:ext cx="5394227" cy="28847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CB4FD5-AC1C-40E6-91FB-73EABB789578}"/>
              </a:ext>
            </a:extLst>
          </p:cNvPr>
          <p:cNvSpPr/>
          <p:nvPr/>
        </p:nvSpPr>
        <p:spPr>
          <a:xfrm>
            <a:off x="86381" y="767797"/>
            <a:ext cx="6009619" cy="29488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47B9B1-2A37-4593-8BDE-B2256BAD666C}"/>
              </a:ext>
            </a:extLst>
          </p:cNvPr>
          <p:cNvSpPr/>
          <p:nvPr/>
        </p:nvSpPr>
        <p:spPr>
          <a:xfrm>
            <a:off x="6261410" y="796711"/>
            <a:ext cx="5844208" cy="29488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20CEB6-8449-4D00-B6BD-B8209CCCC93D}"/>
              </a:ext>
            </a:extLst>
          </p:cNvPr>
          <p:cNvSpPr/>
          <p:nvPr/>
        </p:nvSpPr>
        <p:spPr>
          <a:xfrm>
            <a:off x="86381" y="3851773"/>
            <a:ext cx="6009619" cy="29174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2D4D2-FE57-46DC-8EE0-5489016EFADD}"/>
              </a:ext>
            </a:extLst>
          </p:cNvPr>
          <p:cNvSpPr/>
          <p:nvPr/>
        </p:nvSpPr>
        <p:spPr>
          <a:xfrm>
            <a:off x="6261410" y="3915919"/>
            <a:ext cx="5844208" cy="2853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12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CDEFEF-7EA7-4853-88FB-4C931382CAC2}"/>
              </a:ext>
            </a:extLst>
          </p:cNvPr>
          <p:cNvSpPr txBox="1"/>
          <p:nvPr/>
        </p:nvSpPr>
        <p:spPr>
          <a:xfrm>
            <a:off x="4346712" y="307995"/>
            <a:ext cx="27638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Heat maps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11BA1-EE72-481D-BE05-58D4690342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13"/>
          <a:stretch/>
        </p:blipFill>
        <p:spPr>
          <a:xfrm>
            <a:off x="198783" y="3300601"/>
            <a:ext cx="5767171" cy="2977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259EDF-5ADF-4D15-B681-06515A5A1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13"/>
          <a:stretch/>
        </p:blipFill>
        <p:spPr>
          <a:xfrm>
            <a:off x="6226048" y="3300602"/>
            <a:ext cx="5767172" cy="2977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79EBAD-3F04-4EC4-8B9B-0D41DA7E24B8}"/>
              </a:ext>
            </a:extLst>
          </p:cNvPr>
          <p:cNvSpPr txBox="1"/>
          <p:nvPr/>
        </p:nvSpPr>
        <p:spPr>
          <a:xfrm>
            <a:off x="198783" y="1635021"/>
            <a:ext cx="9385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Exclude outliers by selecting the points in the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5627C-3A7D-4C01-A65C-312609A26851}"/>
              </a:ext>
            </a:extLst>
          </p:cNvPr>
          <p:cNvSpPr/>
          <p:nvPr/>
        </p:nvSpPr>
        <p:spPr>
          <a:xfrm>
            <a:off x="198783" y="3129280"/>
            <a:ext cx="5897217" cy="3420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2F6E4F-4B54-441A-9743-9A4736A2361B}"/>
              </a:ext>
            </a:extLst>
          </p:cNvPr>
          <p:cNvSpPr/>
          <p:nvPr/>
        </p:nvSpPr>
        <p:spPr>
          <a:xfrm>
            <a:off x="6226048" y="3129280"/>
            <a:ext cx="5897217" cy="3420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81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62E85B-9718-462B-802B-D027BD41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71" y="1391478"/>
            <a:ext cx="8646307" cy="48635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7C1247-6644-475E-BFC4-63A43FB76EFE}"/>
              </a:ext>
            </a:extLst>
          </p:cNvPr>
          <p:cNvSpPr txBox="1"/>
          <p:nvPr/>
        </p:nvSpPr>
        <p:spPr>
          <a:xfrm>
            <a:off x="445323" y="249031"/>
            <a:ext cx="11746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Represent the zip codes of US on the geographical map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7B3381-70F6-4CB7-BD73-957EBF780DE2}"/>
              </a:ext>
            </a:extLst>
          </p:cNvPr>
          <p:cNvSpPr/>
          <p:nvPr/>
        </p:nvSpPr>
        <p:spPr>
          <a:xfrm>
            <a:off x="1574800" y="1391478"/>
            <a:ext cx="8829040" cy="4938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42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E76F79-7BA7-4FC5-89EC-EC5C616EB7C4}"/>
              </a:ext>
            </a:extLst>
          </p:cNvPr>
          <p:cNvSpPr txBox="1"/>
          <p:nvPr/>
        </p:nvSpPr>
        <p:spPr>
          <a:xfrm>
            <a:off x="3592286" y="424542"/>
            <a:ext cx="41980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DATA SETS to 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DE4BC-4008-4853-85DD-772BCE27CF71}"/>
              </a:ext>
            </a:extLst>
          </p:cNvPr>
          <p:cNvSpPr txBox="1"/>
          <p:nvPr/>
        </p:nvSpPr>
        <p:spPr>
          <a:xfrm>
            <a:off x="478971" y="1905000"/>
            <a:ext cx="119062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err="1"/>
              <a:t>Datasaurus</a:t>
            </a:r>
            <a:endParaRPr lang="en-U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Global superstore with multiple worksheets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Listings for Rent in 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US ZIP 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91002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46824D-ED9D-444E-B505-F287C5C36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01"/>
          <a:stretch/>
        </p:blipFill>
        <p:spPr>
          <a:xfrm>
            <a:off x="887895" y="1162878"/>
            <a:ext cx="9949721" cy="52776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810869-80E8-4965-AAEB-A53520ED8BB0}"/>
              </a:ext>
            </a:extLst>
          </p:cNvPr>
          <p:cNvSpPr txBox="1"/>
          <p:nvPr/>
        </p:nvSpPr>
        <p:spPr>
          <a:xfrm>
            <a:off x="1776619" y="103532"/>
            <a:ext cx="7819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Display each zip code on the 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A81AC1-A84D-4201-9FCD-17CB43CE4CAF}"/>
              </a:ext>
            </a:extLst>
          </p:cNvPr>
          <p:cNvSpPr/>
          <p:nvPr/>
        </p:nvSpPr>
        <p:spPr>
          <a:xfrm>
            <a:off x="772160" y="1056640"/>
            <a:ext cx="10139680" cy="538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72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238D5A-2AFB-4898-B3E2-91C77D82C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93"/>
          <a:stretch/>
        </p:blipFill>
        <p:spPr>
          <a:xfrm>
            <a:off x="138669" y="3574773"/>
            <a:ext cx="5488903" cy="29055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77D42B-FED2-46EB-BEAC-149368282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13"/>
          <a:stretch/>
        </p:blipFill>
        <p:spPr>
          <a:xfrm>
            <a:off x="6096000" y="3574773"/>
            <a:ext cx="5627571" cy="2905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2EEFEA-68C7-4633-A265-94C762C96808}"/>
              </a:ext>
            </a:extLst>
          </p:cNvPr>
          <p:cNvSpPr txBox="1"/>
          <p:nvPr/>
        </p:nvSpPr>
        <p:spPr>
          <a:xfrm>
            <a:off x="2169762" y="377688"/>
            <a:ext cx="79371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See more details with Dimensions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35CE2-7B9D-481A-9310-9531C3DE4AA4}"/>
              </a:ext>
            </a:extLst>
          </p:cNvPr>
          <p:cNvSpPr/>
          <p:nvPr/>
        </p:nvSpPr>
        <p:spPr>
          <a:xfrm>
            <a:off x="138669" y="3574773"/>
            <a:ext cx="5627571" cy="2905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BAC283-A5CE-42F2-A1EF-1AE7C4490BB4}"/>
              </a:ext>
            </a:extLst>
          </p:cNvPr>
          <p:cNvSpPr/>
          <p:nvPr/>
        </p:nvSpPr>
        <p:spPr>
          <a:xfrm>
            <a:off x="6096000" y="3574773"/>
            <a:ext cx="5770880" cy="2905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78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0062BB-9AE8-47F0-8BE0-71D5AF96339E}"/>
              </a:ext>
            </a:extLst>
          </p:cNvPr>
          <p:cNvSpPr txBox="1"/>
          <p:nvPr/>
        </p:nvSpPr>
        <p:spPr>
          <a:xfrm>
            <a:off x="4144654" y="222076"/>
            <a:ext cx="28693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Open DATA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E8902-FFBF-442D-B482-C13E4F691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02" t="11298" r="24770" b="45238"/>
          <a:stretch/>
        </p:blipFill>
        <p:spPr>
          <a:xfrm>
            <a:off x="542440" y="1126341"/>
            <a:ext cx="8245099" cy="29807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6BD19-179D-46FB-9A1D-7BEC61ED4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9" t="12655" r="13178" b="19362"/>
          <a:stretch/>
        </p:blipFill>
        <p:spPr>
          <a:xfrm>
            <a:off x="5866108" y="3800959"/>
            <a:ext cx="5842861" cy="283496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05FC9C4-BD2F-42BE-9E4B-5D59CFAF52F2}"/>
              </a:ext>
            </a:extLst>
          </p:cNvPr>
          <p:cNvSpPr/>
          <p:nvPr/>
        </p:nvSpPr>
        <p:spPr>
          <a:xfrm>
            <a:off x="8539566" y="5005953"/>
            <a:ext cx="1379349" cy="9453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5B925F-B439-4DBF-9AAA-6F4523EED080}"/>
              </a:ext>
            </a:extLst>
          </p:cNvPr>
          <p:cNvSpPr/>
          <p:nvPr/>
        </p:nvSpPr>
        <p:spPr>
          <a:xfrm>
            <a:off x="542440" y="1126341"/>
            <a:ext cx="11405720" cy="5731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42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7929C0-4C54-41C9-B109-0BF191284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83" t="11299" b="8475"/>
          <a:stretch/>
        </p:blipFill>
        <p:spPr>
          <a:xfrm>
            <a:off x="538531" y="755542"/>
            <a:ext cx="11114938" cy="58312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F80D63-27E9-4B57-85D7-7CCBBD16DCD9}"/>
              </a:ext>
            </a:extLst>
          </p:cNvPr>
          <p:cNvSpPr/>
          <p:nvPr/>
        </p:nvSpPr>
        <p:spPr>
          <a:xfrm>
            <a:off x="538531" y="755542"/>
            <a:ext cx="11114938" cy="5831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42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2B3FCE-0C02-4247-BF89-49978EE9C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8" t="5387" r="8333" b="15825"/>
          <a:stretch/>
        </p:blipFill>
        <p:spPr>
          <a:xfrm>
            <a:off x="1740974" y="821409"/>
            <a:ext cx="8154493" cy="44170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E22A3D-BCA3-4863-A34D-3BBA6093B5E8}"/>
              </a:ext>
            </a:extLst>
          </p:cNvPr>
          <p:cNvSpPr/>
          <p:nvPr/>
        </p:nvSpPr>
        <p:spPr>
          <a:xfrm>
            <a:off x="614766" y="57312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https://open.canada.ca/data/en/dataset/a8ba14b7-7f23-462a-bdbb-83b0ef629823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F89396-F540-4459-8FEB-A1F8336822C8}"/>
              </a:ext>
            </a:extLst>
          </p:cNvPr>
          <p:cNvSpPr/>
          <p:nvPr/>
        </p:nvSpPr>
        <p:spPr>
          <a:xfrm>
            <a:off x="1148080" y="670560"/>
            <a:ext cx="8890000" cy="4734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83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A20710-F404-489C-92FA-6E766DD48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2" t="12204" r="21822" b="22034"/>
          <a:stretch/>
        </p:blipFill>
        <p:spPr>
          <a:xfrm>
            <a:off x="185979" y="1173996"/>
            <a:ext cx="6074497" cy="31965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A82586-BC0F-48D1-A84D-FA5ABF4F6715}"/>
              </a:ext>
            </a:extLst>
          </p:cNvPr>
          <p:cNvSpPr txBox="1"/>
          <p:nvPr/>
        </p:nvSpPr>
        <p:spPr>
          <a:xfrm>
            <a:off x="3998563" y="139485"/>
            <a:ext cx="3497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Get more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9B90C-4D08-4047-BBCB-36D063027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0" t="5424" b="20000"/>
          <a:stretch/>
        </p:blipFill>
        <p:spPr>
          <a:xfrm>
            <a:off x="5811864" y="3781585"/>
            <a:ext cx="5990707" cy="2743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EE0961-2E57-4A37-8C00-B30E85358423}"/>
              </a:ext>
            </a:extLst>
          </p:cNvPr>
          <p:cNvSpPr txBox="1"/>
          <p:nvPr/>
        </p:nvSpPr>
        <p:spPr>
          <a:xfrm>
            <a:off x="185979" y="5570679"/>
            <a:ext cx="59504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are interested in New York data.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And what are the best places to </a:t>
            </a:r>
          </a:p>
          <a:p>
            <a:r>
              <a:rPr lang="en-US" sz="2800" dirty="0"/>
              <a:t>     rent.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3F52B-6B30-4B17-87A2-03F97B025E3C}"/>
              </a:ext>
            </a:extLst>
          </p:cNvPr>
          <p:cNvSpPr/>
          <p:nvPr/>
        </p:nvSpPr>
        <p:spPr>
          <a:xfrm>
            <a:off x="185979" y="1330960"/>
            <a:ext cx="5625885" cy="33661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4A1883-FA0A-44E4-9EC1-5C83D230A171}"/>
              </a:ext>
            </a:extLst>
          </p:cNvPr>
          <p:cNvSpPr/>
          <p:nvPr/>
        </p:nvSpPr>
        <p:spPr>
          <a:xfrm>
            <a:off x="5811864" y="3781585"/>
            <a:ext cx="5990707" cy="2936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01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FD4031-E8D6-49BE-9D7F-8DEF97614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92" t="9944" r="5932" b="13220"/>
          <a:stretch/>
        </p:blipFill>
        <p:spPr>
          <a:xfrm>
            <a:off x="767796" y="712922"/>
            <a:ext cx="10656407" cy="56878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48A953-066F-46BA-8D4F-14FA3C6CDB90}"/>
              </a:ext>
            </a:extLst>
          </p:cNvPr>
          <p:cNvSpPr/>
          <p:nvPr/>
        </p:nvSpPr>
        <p:spPr>
          <a:xfrm>
            <a:off x="767796" y="712922"/>
            <a:ext cx="10560604" cy="5687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31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F3A72-0E33-45F7-AC85-0E273A60F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52" t="10312" r="5673" b="10384"/>
          <a:stretch/>
        </p:blipFill>
        <p:spPr>
          <a:xfrm>
            <a:off x="51660" y="288579"/>
            <a:ext cx="6044340" cy="31955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461D21-9DA2-4562-AE70-C010B152D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t="7717" r="5727" b="11897"/>
          <a:stretch/>
        </p:blipFill>
        <p:spPr>
          <a:xfrm>
            <a:off x="5966847" y="3484174"/>
            <a:ext cx="5908299" cy="31955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358721-3D0F-48D9-88D4-5EB48DDD47A7}"/>
              </a:ext>
            </a:extLst>
          </p:cNvPr>
          <p:cNvSpPr/>
          <p:nvPr/>
        </p:nvSpPr>
        <p:spPr>
          <a:xfrm>
            <a:off x="172720" y="288579"/>
            <a:ext cx="5794127" cy="31404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B4A64D-3579-4973-AD8B-9C84166E7E77}"/>
              </a:ext>
            </a:extLst>
          </p:cNvPr>
          <p:cNvSpPr/>
          <p:nvPr/>
        </p:nvSpPr>
        <p:spPr>
          <a:xfrm>
            <a:off x="5966847" y="3484174"/>
            <a:ext cx="5908299" cy="3195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30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6ABABE-5076-4C4C-A25D-9928E7558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89" t="8175" r="6801" b="12910"/>
          <a:stretch/>
        </p:blipFill>
        <p:spPr>
          <a:xfrm>
            <a:off x="978195" y="1010093"/>
            <a:ext cx="9718158" cy="54119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FF0EDA-4A28-41EB-B758-77F5988F3763}"/>
              </a:ext>
            </a:extLst>
          </p:cNvPr>
          <p:cNvSpPr txBox="1"/>
          <p:nvPr/>
        </p:nvSpPr>
        <p:spPr>
          <a:xfrm>
            <a:off x="4107051" y="147235"/>
            <a:ext cx="2690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Density plot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60F2A2-C05E-47BB-8FF9-4F846A4F803F}"/>
              </a:ext>
            </a:extLst>
          </p:cNvPr>
          <p:cNvSpPr/>
          <p:nvPr/>
        </p:nvSpPr>
        <p:spPr>
          <a:xfrm>
            <a:off x="978195" y="1010093"/>
            <a:ext cx="9718158" cy="54119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8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7BB0E9-4300-4FA9-9648-DC126467F0C5}"/>
              </a:ext>
            </a:extLst>
          </p:cNvPr>
          <p:cNvSpPr txBox="1"/>
          <p:nvPr/>
        </p:nvSpPr>
        <p:spPr>
          <a:xfrm>
            <a:off x="3005703" y="612990"/>
            <a:ext cx="4022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UNIONS AND JOIN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5F0E7-AD93-4403-9746-866063EE8EE6}"/>
              </a:ext>
            </a:extLst>
          </p:cNvPr>
          <p:cNvSpPr txBox="1"/>
          <p:nvPr/>
        </p:nvSpPr>
        <p:spPr>
          <a:xfrm>
            <a:off x="325465" y="2123267"/>
            <a:ext cx="1166216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Open the Global Superstore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Drag the first table (Orders) to the canvas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Select open from the menu or double-click the first table  to open </a:t>
            </a:r>
          </a:p>
          <a:p>
            <a:r>
              <a:rPr lang="en-US" sz="3200" dirty="0"/>
              <a:t>     the join canvas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Double-click or drag another table to the join canvas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Click the join icon to configure the join.</a:t>
            </a:r>
          </a:p>
          <a:p>
            <a:r>
              <a:rPr lang="en-US" sz="32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1D7840-0F87-44BD-942A-23B11868A9F6}"/>
              </a:ext>
            </a:extLst>
          </p:cNvPr>
          <p:cNvSpPr/>
          <p:nvPr/>
        </p:nvSpPr>
        <p:spPr>
          <a:xfrm>
            <a:off x="325465" y="6189547"/>
            <a:ext cx="82221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https://help.tableau.com/current/pro/desktop/en-us/joining_tables.htm</a:t>
            </a:r>
          </a:p>
        </p:txBody>
      </p:sp>
    </p:spTree>
    <p:extLst>
      <p:ext uri="{BB962C8B-B14F-4D97-AF65-F5344CB8AC3E}">
        <p14:creationId xmlns:p14="http://schemas.microsoft.com/office/powerpoint/2010/main" val="3697025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7BDF41-D80E-49B0-AE3C-4C09268517BB}"/>
              </a:ext>
            </a:extLst>
          </p:cNvPr>
          <p:cNvSpPr txBox="1"/>
          <p:nvPr/>
        </p:nvSpPr>
        <p:spPr>
          <a:xfrm>
            <a:off x="4417017" y="681925"/>
            <a:ext cx="3537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TABLEAU public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FE6CF1-8022-40C9-92B2-9AEFB5D641D1}"/>
              </a:ext>
            </a:extLst>
          </p:cNvPr>
          <p:cNvSpPr txBox="1"/>
          <p:nvPr/>
        </p:nvSpPr>
        <p:spPr>
          <a:xfrm>
            <a:off x="557939" y="1518834"/>
            <a:ext cx="3184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Installation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D7891F-4CF7-42C4-8211-FEAA36388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" t="5798" r="1242" b="10737"/>
          <a:stretch/>
        </p:blipFill>
        <p:spPr>
          <a:xfrm>
            <a:off x="1658319" y="2448733"/>
            <a:ext cx="8415220" cy="402955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CF3799-40AC-4110-BC13-808663988763}"/>
              </a:ext>
            </a:extLst>
          </p:cNvPr>
          <p:cNvCxnSpPr/>
          <p:nvPr/>
        </p:nvCxnSpPr>
        <p:spPr>
          <a:xfrm>
            <a:off x="1111912" y="4122548"/>
            <a:ext cx="15033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40D925E-2D2C-4151-80AE-3232ABA8DAE5}"/>
              </a:ext>
            </a:extLst>
          </p:cNvPr>
          <p:cNvSpPr/>
          <p:nvPr/>
        </p:nvSpPr>
        <p:spPr>
          <a:xfrm>
            <a:off x="1658319" y="2226720"/>
            <a:ext cx="8572801" cy="425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27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56302A-EE66-4B2C-8112-4C52A2D3D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18" t="8983" r="16356" b="9152"/>
          <a:stretch/>
        </p:blipFill>
        <p:spPr>
          <a:xfrm>
            <a:off x="1291524" y="635431"/>
            <a:ext cx="10109090" cy="60830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97305C-5EE2-4F8D-AC18-57F86821792F}"/>
              </a:ext>
            </a:extLst>
          </p:cNvPr>
          <p:cNvSpPr/>
          <p:nvPr/>
        </p:nvSpPr>
        <p:spPr>
          <a:xfrm>
            <a:off x="1291524" y="635431"/>
            <a:ext cx="10109090" cy="5956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42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B6D5DF-6835-4751-8C87-F02F59455A30}"/>
              </a:ext>
            </a:extLst>
          </p:cNvPr>
          <p:cNvSpPr txBox="1"/>
          <p:nvPr/>
        </p:nvSpPr>
        <p:spPr>
          <a:xfrm>
            <a:off x="2792812" y="417384"/>
            <a:ext cx="53030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Join and Union with 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D164E-0435-4450-B3E8-E16B018F9A85}"/>
              </a:ext>
            </a:extLst>
          </p:cNvPr>
          <p:cNvSpPr txBox="1"/>
          <p:nvPr/>
        </p:nvSpPr>
        <p:spPr>
          <a:xfrm>
            <a:off x="385420" y="1237703"/>
            <a:ext cx="116482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https://hollyemblem.medium.com/joining-data-with-dplyr-in-r-874698eb8898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https://dplyr.tidyverse.org/reference/join.html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9E0F25-162B-450E-9E1A-73A922F0DAEA}"/>
              </a:ext>
            </a:extLst>
          </p:cNvPr>
          <p:cNvSpPr/>
          <p:nvPr/>
        </p:nvSpPr>
        <p:spPr>
          <a:xfrm>
            <a:off x="487020" y="2622698"/>
            <a:ext cx="116338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sz="2800" dirty="0" err="1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dplyr</a:t>
            </a:r>
            <a:r>
              <a:rPr lang="en-US" sz="2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within R, we can easily import our data and join these tables, using the following join types.</a:t>
            </a:r>
          </a:p>
          <a:p>
            <a:endParaRPr lang="en-US" sz="2800" dirty="0">
              <a:solidFill>
                <a:srgbClr val="2929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Inner Join (</a:t>
            </a:r>
            <a:r>
              <a:rPr lang="en-US" sz="2800" dirty="0" err="1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inner_join</a:t>
            </a:r>
            <a:r>
              <a:rPr lang="en-US" sz="2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Left Join (</a:t>
            </a:r>
            <a:r>
              <a:rPr lang="en-US" sz="2800" dirty="0" err="1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left_join</a:t>
            </a:r>
            <a:r>
              <a:rPr lang="en-US" sz="2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Right Join (</a:t>
            </a:r>
            <a:r>
              <a:rPr lang="en-US" sz="2800" dirty="0" err="1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right_join</a:t>
            </a:r>
            <a:r>
              <a:rPr lang="en-US" sz="2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Full Join (</a:t>
            </a:r>
            <a:r>
              <a:rPr lang="en-US" sz="2800" dirty="0" err="1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full_join</a:t>
            </a:r>
            <a:r>
              <a:rPr lang="en-US" sz="2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Semi Join (</a:t>
            </a:r>
            <a:r>
              <a:rPr lang="en-US" sz="2800" dirty="0" err="1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semi_join</a:t>
            </a:r>
            <a:r>
              <a:rPr lang="en-US" sz="2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Anti Join (</a:t>
            </a:r>
            <a:r>
              <a:rPr lang="en-US" sz="2800" dirty="0" err="1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anti_join</a:t>
            </a:r>
            <a:r>
              <a:rPr lang="en-US" sz="28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800" b="0" i="0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250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1CB160-35B7-4C84-AA2D-417BE1E36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8" t="9185" r="28490" b="16740"/>
          <a:stretch/>
        </p:blipFill>
        <p:spPr>
          <a:xfrm>
            <a:off x="680720" y="1310641"/>
            <a:ext cx="8752384" cy="5373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A5F370-EF5D-4D30-9BC7-3092AE23207F}"/>
              </a:ext>
            </a:extLst>
          </p:cNvPr>
          <p:cNvSpPr txBox="1"/>
          <p:nvPr/>
        </p:nvSpPr>
        <p:spPr>
          <a:xfrm>
            <a:off x="2792812" y="417384"/>
            <a:ext cx="53030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Join and Union with 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2AD99C-658E-44AE-B9AB-BE78C91E8B32}"/>
              </a:ext>
            </a:extLst>
          </p:cNvPr>
          <p:cNvSpPr/>
          <p:nvPr/>
        </p:nvSpPr>
        <p:spPr>
          <a:xfrm>
            <a:off x="680720" y="1310641"/>
            <a:ext cx="8752384" cy="50307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77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2217AB-693A-4664-B2FF-7A6E39819E01}"/>
              </a:ext>
            </a:extLst>
          </p:cNvPr>
          <p:cNvSpPr txBox="1"/>
          <p:nvPr/>
        </p:nvSpPr>
        <p:spPr>
          <a:xfrm>
            <a:off x="2792812" y="417384"/>
            <a:ext cx="5524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Joins and Union with R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6D7C5D-293E-46C3-9EC7-6A8E125B6880}"/>
              </a:ext>
            </a:extLst>
          </p:cNvPr>
          <p:cNvSpPr/>
          <p:nvPr/>
        </p:nvSpPr>
        <p:spPr>
          <a:xfrm>
            <a:off x="274320" y="227769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292929"/>
                </a:solidFill>
              </a:rPr>
              <a:t>library(</a:t>
            </a:r>
            <a:r>
              <a:rPr lang="en-US" sz="2800" dirty="0" err="1">
                <a:solidFill>
                  <a:srgbClr val="292929"/>
                </a:solidFill>
              </a:rPr>
              <a:t>dplyr</a:t>
            </a:r>
            <a:r>
              <a:rPr lang="en-US" sz="2800" dirty="0">
                <a:solidFill>
                  <a:srgbClr val="292929"/>
                </a:solidFill>
              </a:rPr>
              <a:t>)</a:t>
            </a:r>
            <a:br>
              <a:rPr lang="en-US" sz="2800" dirty="0"/>
            </a:br>
            <a:r>
              <a:rPr lang="en-US" sz="2800" dirty="0" err="1">
                <a:solidFill>
                  <a:srgbClr val="292929"/>
                </a:solidFill>
              </a:rPr>
              <a:t>tableA</a:t>
            </a:r>
            <a:r>
              <a:rPr lang="en-US" sz="2800" dirty="0">
                <a:solidFill>
                  <a:srgbClr val="292929"/>
                </a:solidFill>
              </a:rPr>
              <a:t> &lt;- read.csv(".csv")</a:t>
            </a:r>
            <a:br>
              <a:rPr lang="en-US" sz="2800" dirty="0"/>
            </a:br>
            <a:r>
              <a:rPr lang="en-US" sz="2800" dirty="0" err="1">
                <a:solidFill>
                  <a:srgbClr val="292929"/>
                </a:solidFill>
              </a:rPr>
              <a:t>tableB</a:t>
            </a:r>
            <a:r>
              <a:rPr lang="en-US" sz="2800" dirty="0">
                <a:solidFill>
                  <a:srgbClr val="292929"/>
                </a:solidFill>
              </a:rPr>
              <a:t> &lt;- read.csv(".csv")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F2D2D-34C2-4A5B-A748-2E262C668CA1}"/>
              </a:ext>
            </a:extLst>
          </p:cNvPr>
          <p:cNvSpPr txBox="1"/>
          <p:nvPr/>
        </p:nvSpPr>
        <p:spPr>
          <a:xfrm>
            <a:off x="274320" y="1473200"/>
            <a:ext cx="4894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Read the data or generate it.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97DC5-8B7D-44B3-A338-9EE00A513658}"/>
              </a:ext>
            </a:extLst>
          </p:cNvPr>
          <p:cNvSpPr txBox="1"/>
          <p:nvPr/>
        </p:nvSpPr>
        <p:spPr>
          <a:xfrm>
            <a:off x="9682480" y="5953760"/>
            <a:ext cx="2017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 script </a:t>
            </a:r>
          </a:p>
        </p:txBody>
      </p:sp>
    </p:spTree>
    <p:extLst>
      <p:ext uri="{BB962C8B-B14F-4D97-AF65-F5344CB8AC3E}">
        <p14:creationId xmlns:p14="http://schemas.microsoft.com/office/powerpoint/2010/main" val="1236281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30A816-5EBE-4313-B363-71E5BF671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00" b="4811"/>
          <a:stretch/>
        </p:blipFill>
        <p:spPr>
          <a:xfrm>
            <a:off x="666426" y="1100380"/>
            <a:ext cx="10537894" cy="5393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6631BA-5D89-4D75-AAFE-5C8B3626AB25}"/>
              </a:ext>
            </a:extLst>
          </p:cNvPr>
          <p:cNvSpPr txBox="1"/>
          <p:nvPr/>
        </p:nvSpPr>
        <p:spPr>
          <a:xfrm>
            <a:off x="3246662" y="170482"/>
            <a:ext cx="5069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Add your email address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566E75-39A4-4DBD-AED7-7BB65FFF480F}"/>
              </a:ext>
            </a:extLst>
          </p:cNvPr>
          <p:cNvSpPr/>
          <p:nvPr/>
        </p:nvSpPr>
        <p:spPr>
          <a:xfrm>
            <a:off x="666426" y="1100380"/>
            <a:ext cx="10537894" cy="53934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6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F52679-1E85-4238-91F7-EDD1DA9E8BF7}"/>
              </a:ext>
            </a:extLst>
          </p:cNvPr>
          <p:cNvSpPr txBox="1"/>
          <p:nvPr/>
        </p:nvSpPr>
        <p:spPr>
          <a:xfrm>
            <a:off x="542441" y="635431"/>
            <a:ext cx="33150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Getting started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7B3E3-79F5-4848-9952-72FB2D928052}"/>
              </a:ext>
            </a:extLst>
          </p:cNvPr>
          <p:cNvSpPr txBox="1"/>
          <p:nvPr/>
        </p:nvSpPr>
        <p:spPr>
          <a:xfrm>
            <a:off x="542441" y="1658319"/>
            <a:ext cx="5791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Open </a:t>
            </a:r>
            <a:r>
              <a:rPr lang="en-US" sz="2800" dirty="0" err="1"/>
              <a:t>Datasaurus</a:t>
            </a:r>
            <a:r>
              <a:rPr lang="en-US" sz="2800" dirty="0"/>
              <a:t> dataset in </a:t>
            </a:r>
            <a:r>
              <a:rPr lang="en-US" sz="2800" dirty="0" err="1"/>
              <a:t>Tableu</a:t>
            </a:r>
            <a:r>
              <a:rPr lang="en-US" sz="28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D56EB6-3681-4F2C-BB23-E50B22E98A0E}"/>
              </a:ext>
            </a:extLst>
          </p:cNvPr>
          <p:cNvSpPr txBox="1"/>
          <p:nvPr/>
        </p:nvSpPr>
        <p:spPr>
          <a:xfrm>
            <a:off x="542441" y="2148682"/>
            <a:ext cx="11101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 dragging  to move X and Y  in columns and rows in the canvas 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A35127-7030-4D57-8864-A1C69AAC2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66"/>
          <a:stretch/>
        </p:blipFill>
        <p:spPr>
          <a:xfrm>
            <a:off x="387458" y="3700054"/>
            <a:ext cx="5329792" cy="2720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DCC2C7-093A-425B-9950-2CE29F082281}"/>
              </a:ext>
            </a:extLst>
          </p:cNvPr>
          <p:cNvSpPr txBox="1"/>
          <p:nvPr/>
        </p:nvSpPr>
        <p:spPr>
          <a:xfrm>
            <a:off x="2588217" y="4659307"/>
            <a:ext cx="2778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Sum over  X and sum over 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0959BC-61A5-4AD6-9CCC-572958D10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70"/>
          <a:stretch/>
        </p:blipFill>
        <p:spPr>
          <a:xfrm>
            <a:off x="6199896" y="3645742"/>
            <a:ext cx="5604646" cy="28288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F51A15-6640-4C7D-A3E4-DBD9F667B65F}"/>
              </a:ext>
            </a:extLst>
          </p:cNvPr>
          <p:cNvSpPr/>
          <p:nvPr/>
        </p:nvSpPr>
        <p:spPr>
          <a:xfrm>
            <a:off x="304800" y="3556000"/>
            <a:ext cx="5604646" cy="3058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27CF92-2942-42DD-BD75-FF8EA4281B65}"/>
              </a:ext>
            </a:extLst>
          </p:cNvPr>
          <p:cNvSpPr/>
          <p:nvPr/>
        </p:nvSpPr>
        <p:spPr>
          <a:xfrm>
            <a:off x="6096000" y="3556000"/>
            <a:ext cx="5791200" cy="3058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8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1EFA25-927C-460E-8248-669109198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12"/>
          <a:stretch/>
        </p:blipFill>
        <p:spPr>
          <a:xfrm>
            <a:off x="2067338" y="2012675"/>
            <a:ext cx="8874391" cy="45869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5C9154-2883-426D-9D0B-F49948DB34C2}"/>
              </a:ext>
            </a:extLst>
          </p:cNvPr>
          <p:cNvSpPr txBox="1"/>
          <p:nvPr/>
        </p:nvSpPr>
        <p:spPr>
          <a:xfrm>
            <a:off x="3014387" y="172720"/>
            <a:ext cx="6163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Represent the whole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83543-7EFA-4119-9A74-45B216593A83}"/>
              </a:ext>
            </a:extLst>
          </p:cNvPr>
          <p:cNvSpPr txBox="1"/>
          <p:nvPr/>
        </p:nvSpPr>
        <p:spPr>
          <a:xfrm>
            <a:off x="450574" y="1114961"/>
            <a:ext cx="2466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Scatter plots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CE45E4-E926-4D73-B631-FF728091CF66}"/>
              </a:ext>
            </a:extLst>
          </p:cNvPr>
          <p:cNvSpPr/>
          <p:nvPr/>
        </p:nvSpPr>
        <p:spPr>
          <a:xfrm>
            <a:off x="1960880" y="2012675"/>
            <a:ext cx="9113520" cy="4672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38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6E32DA-0E81-424F-A156-34134F8B3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4" b="6690"/>
          <a:stretch/>
        </p:blipFill>
        <p:spPr>
          <a:xfrm>
            <a:off x="202535" y="3192651"/>
            <a:ext cx="5893465" cy="3316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3D92C8-9CB3-4A38-B300-4C820010F3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30" r="4788" b="20904"/>
          <a:stretch/>
        </p:blipFill>
        <p:spPr>
          <a:xfrm>
            <a:off x="6013579" y="3192650"/>
            <a:ext cx="6178421" cy="3316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A9B8D1-E6E2-4B11-812C-AA5235FE4D9A}"/>
              </a:ext>
            </a:extLst>
          </p:cNvPr>
          <p:cNvSpPr txBox="1"/>
          <p:nvPr/>
        </p:nvSpPr>
        <p:spPr>
          <a:xfrm>
            <a:off x="4324027" y="542441"/>
            <a:ext cx="3225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Log-Log scale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4A6E89-214F-4A08-9F2E-CF1ACE58C34B}"/>
              </a:ext>
            </a:extLst>
          </p:cNvPr>
          <p:cNvSpPr txBox="1"/>
          <p:nvPr/>
        </p:nvSpPr>
        <p:spPr>
          <a:xfrm>
            <a:off x="371959" y="1867545"/>
            <a:ext cx="8502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plot shows no linear relationship between x and 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749DF0-6730-4644-84F0-677BB3964F6C}"/>
              </a:ext>
            </a:extLst>
          </p:cNvPr>
          <p:cNvSpPr/>
          <p:nvPr/>
        </p:nvSpPr>
        <p:spPr>
          <a:xfrm>
            <a:off x="121920" y="3108960"/>
            <a:ext cx="5760720" cy="3505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0E5F21-4888-4346-A869-F4973851E252}"/>
              </a:ext>
            </a:extLst>
          </p:cNvPr>
          <p:cNvSpPr/>
          <p:nvPr/>
        </p:nvSpPr>
        <p:spPr>
          <a:xfrm>
            <a:off x="6013579" y="3108960"/>
            <a:ext cx="6178421" cy="3505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7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851D3A-FEEC-4448-9BF7-2C2874C17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24"/>
          <a:stretch/>
        </p:blipFill>
        <p:spPr>
          <a:xfrm>
            <a:off x="1054783" y="1722783"/>
            <a:ext cx="9747535" cy="48565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A8F4E0-D845-4C7B-AE3B-84F33268546B}"/>
              </a:ext>
            </a:extLst>
          </p:cNvPr>
          <p:cNvSpPr txBox="1"/>
          <p:nvPr/>
        </p:nvSpPr>
        <p:spPr>
          <a:xfrm>
            <a:off x="132523" y="929272"/>
            <a:ext cx="11383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Open the  Global Superstore dataset and drag Order data to visualize different  variable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81E8F-44F0-40EB-A321-BBFF853DB9A7}"/>
              </a:ext>
            </a:extLst>
          </p:cNvPr>
          <p:cNvSpPr txBox="1"/>
          <p:nvPr/>
        </p:nvSpPr>
        <p:spPr>
          <a:xfrm>
            <a:off x="0" y="68745"/>
            <a:ext cx="12293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Open one worksheet from table with multiple worksheets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757479-30EF-464B-99ED-C16C4D58D02F}"/>
              </a:ext>
            </a:extLst>
          </p:cNvPr>
          <p:cNvSpPr/>
          <p:nvPr/>
        </p:nvSpPr>
        <p:spPr>
          <a:xfrm>
            <a:off x="975360" y="1635760"/>
            <a:ext cx="10078720" cy="5153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5BFBB2-9F9D-4DF2-9EB0-F412CB374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67"/>
          <a:stretch/>
        </p:blipFill>
        <p:spPr>
          <a:xfrm>
            <a:off x="328364" y="3242826"/>
            <a:ext cx="5748498" cy="3008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AB36F6-7753-4ACB-AC2A-49B160D1E0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67"/>
          <a:stretch/>
        </p:blipFill>
        <p:spPr>
          <a:xfrm>
            <a:off x="6321287" y="3191142"/>
            <a:ext cx="5748495" cy="3008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AA99F5-57E9-456D-A0CD-4F50E11837A6}"/>
              </a:ext>
            </a:extLst>
          </p:cNvPr>
          <p:cNvSpPr txBox="1"/>
          <p:nvPr/>
        </p:nvSpPr>
        <p:spPr>
          <a:xfrm>
            <a:off x="3160644" y="503564"/>
            <a:ext cx="66522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Aggregation and Granularity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F07439-80EF-4B6D-A90E-336C711CC1A1}"/>
              </a:ext>
            </a:extLst>
          </p:cNvPr>
          <p:cNvSpPr/>
          <p:nvPr/>
        </p:nvSpPr>
        <p:spPr>
          <a:xfrm>
            <a:off x="206151" y="3139459"/>
            <a:ext cx="5870711" cy="311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B650E3-C107-4E31-8CBC-9C756EF74473}"/>
              </a:ext>
            </a:extLst>
          </p:cNvPr>
          <p:cNvSpPr/>
          <p:nvPr/>
        </p:nvSpPr>
        <p:spPr>
          <a:xfrm>
            <a:off x="6260180" y="3139459"/>
            <a:ext cx="5870711" cy="311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8DDD1-2646-4E63-A495-DD2B8A05E686}"/>
              </a:ext>
            </a:extLst>
          </p:cNvPr>
          <p:cNvSpPr txBox="1"/>
          <p:nvPr/>
        </p:nvSpPr>
        <p:spPr>
          <a:xfrm>
            <a:off x="457200" y="2021566"/>
            <a:ext cx="90465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use aggregation (or summation) only on the Measure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Dimensions: blue; Measures: green </a:t>
            </a:r>
          </a:p>
        </p:txBody>
      </p:sp>
    </p:spTree>
    <p:extLst>
      <p:ext uri="{BB962C8B-B14F-4D97-AF65-F5344CB8AC3E}">
        <p14:creationId xmlns:p14="http://schemas.microsoft.com/office/powerpoint/2010/main" val="952952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5006</TotalTime>
  <Words>456</Words>
  <Application>Microsoft Office PowerPoint</Application>
  <PresentationFormat>Widescreen</PresentationFormat>
  <Paragraphs>72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 Light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Mihaela Sardiu</dc:creator>
  <cp:lastModifiedBy>Mihaela Sardiu</cp:lastModifiedBy>
  <cp:revision>61</cp:revision>
  <dcterms:created xsi:type="dcterms:W3CDTF">2021-03-22T15:03:15Z</dcterms:created>
  <dcterms:modified xsi:type="dcterms:W3CDTF">2021-05-12T19:09:41Z</dcterms:modified>
</cp:coreProperties>
</file>